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73" r:id="rId3"/>
    <p:sldId id="268" r:id="rId4"/>
    <p:sldId id="258" r:id="rId5"/>
    <p:sldId id="269" r:id="rId6"/>
    <p:sldId id="259" r:id="rId7"/>
    <p:sldId id="272" r:id="rId8"/>
    <p:sldId id="257" r:id="rId9"/>
    <p:sldId id="270" r:id="rId10"/>
    <p:sldId id="260" r:id="rId11"/>
    <p:sldId id="262" r:id="rId12"/>
    <p:sldId id="261" r:id="rId13"/>
    <p:sldId id="263" r:id="rId14"/>
    <p:sldId id="264" r:id="rId15"/>
    <p:sldId id="265" r:id="rId16"/>
    <p:sldId id="276" r:id="rId17"/>
    <p:sldId id="277" r:id="rId18"/>
    <p:sldId id="274" r:id="rId1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AB144BC-59C8-41ED-9326-1AD06C99E882}" type="datetimeFigureOut">
              <a:rPr lang="fa-IR" smtClean="0"/>
              <a:t>11/12/41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744D225-5BA1-4AA9-9769-31CCB2336595}" type="slidenum">
              <a:rPr lang="fa-IR" smtClean="0"/>
              <a:t>‹#›</a:t>
            </a:fld>
            <a:endParaRPr lang="fa-IR"/>
          </a:p>
        </p:txBody>
      </p:sp>
    </p:spTree>
    <p:extLst>
      <p:ext uri="{BB962C8B-B14F-4D97-AF65-F5344CB8AC3E}">
        <p14:creationId xmlns:p14="http://schemas.microsoft.com/office/powerpoint/2010/main" val="23347501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5B0BC09-1950-4019-A80D-8687473CA615}" type="datetimeFigureOut">
              <a:rPr lang="fa-IR" smtClean="0"/>
              <a:t>11/12/41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16408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B0BC09-1950-4019-A80D-8687473CA615}" type="datetimeFigureOut">
              <a:rPr lang="fa-IR" smtClean="0"/>
              <a:t>11/12/41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357150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B0BC09-1950-4019-A80D-8687473CA615}" type="datetimeFigureOut">
              <a:rPr lang="fa-IR" smtClean="0"/>
              <a:t>11/12/41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3621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B0BC09-1950-4019-A80D-8687473CA615}" type="datetimeFigureOut">
              <a:rPr lang="fa-IR" smtClean="0"/>
              <a:t>11/12/41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377640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0BC09-1950-4019-A80D-8687473CA615}" type="datetimeFigureOut">
              <a:rPr lang="fa-IR" smtClean="0"/>
              <a:t>11/12/41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265084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5B0BC09-1950-4019-A80D-8687473CA615}" type="datetimeFigureOut">
              <a:rPr lang="fa-IR" smtClean="0"/>
              <a:t>11/12/41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38844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5B0BC09-1950-4019-A80D-8687473CA615}" type="datetimeFigureOut">
              <a:rPr lang="fa-IR" smtClean="0"/>
              <a:t>11/12/41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124913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5B0BC09-1950-4019-A80D-8687473CA615}" type="datetimeFigureOut">
              <a:rPr lang="fa-IR" smtClean="0"/>
              <a:t>11/12/41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220972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BC09-1950-4019-A80D-8687473CA615}" type="datetimeFigureOut">
              <a:rPr lang="fa-IR" smtClean="0"/>
              <a:t>11/12/41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37854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BC09-1950-4019-A80D-8687473CA615}" type="datetimeFigureOut">
              <a:rPr lang="fa-IR" smtClean="0"/>
              <a:t>11/12/41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131034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a-I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BC09-1950-4019-A80D-8687473CA615}" type="datetimeFigureOut">
              <a:rPr lang="fa-IR" smtClean="0"/>
              <a:t>11/12/41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016AE98-55F8-452D-96CE-DFB3F5C50A25}" type="slidenum">
              <a:rPr lang="fa-IR" smtClean="0"/>
              <a:t>‹#›</a:t>
            </a:fld>
            <a:endParaRPr lang="fa-IR"/>
          </a:p>
        </p:txBody>
      </p:sp>
    </p:spTree>
    <p:extLst>
      <p:ext uri="{BB962C8B-B14F-4D97-AF65-F5344CB8AC3E}">
        <p14:creationId xmlns:p14="http://schemas.microsoft.com/office/powerpoint/2010/main" val="6605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1" y="6356351"/>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B0BC09-1950-4019-A80D-8687473CA615}" type="datetimeFigureOut">
              <a:rPr lang="fa-IR" smtClean="0"/>
              <a:t>11/12/41</a:t>
            </a:fld>
            <a:endParaRPr lang="fa-I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1" y="6356351"/>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16AE98-55F8-452D-96CE-DFB3F5C50A25}" type="slidenum">
              <a:rPr lang="fa-IR" smtClean="0"/>
              <a:t>‹#›</a:t>
            </a:fld>
            <a:endParaRPr lang="fa-IR"/>
          </a:p>
        </p:txBody>
      </p:sp>
    </p:spTree>
    <p:extLst>
      <p:ext uri="{BB962C8B-B14F-4D97-AF65-F5344CB8AC3E}">
        <p14:creationId xmlns:p14="http://schemas.microsoft.com/office/powerpoint/2010/main" val="807061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11"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r" defTabSz="914411"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r" defTabSz="914411"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r" defTabSz="914411"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r" defTabSz="914411"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r" defTabSz="914411"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r" defTabSz="914411"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r" defTabSz="914411"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r" defTabSz="914411"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r" defTabSz="914411"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11" rtl="1" eaLnBrk="1" latinLnBrk="0" hangingPunct="1">
        <a:defRPr sz="1800" kern="1200">
          <a:solidFill>
            <a:schemeClr val="tx1"/>
          </a:solidFill>
          <a:latin typeface="+mn-lt"/>
          <a:ea typeface="+mn-ea"/>
          <a:cs typeface="+mn-cs"/>
        </a:defRPr>
      </a:lvl1pPr>
      <a:lvl2pPr marL="457206" algn="r" defTabSz="914411" rtl="1" eaLnBrk="1" latinLnBrk="0" hangingPunct="1">
        <a:defRPr sz="1800" kern="1200">
          <a:solidFill>
            <a:schemeClr val="tx1"/>
          </a:solidFill>
          <a:latin typeface="+mn-lt"/>
          <a:ea typeface="+mn-ea"/>
          <a:cs typeface="+mn-cs"/>
        </a:defRPr>
      </a:lvl2pPr>
      <a:lvl3pPr marL="914411" algn="r" defTabSz="914411" rtl="1" eaLnBrk="1" latinLnBrk="0" hangingPunct="1">
        <a:defRPr sz="1800" kern="1200">
          <a:solidFill>
            <a:schemeClr val="tx1"/>
          </a:solidFill>
          <a:latin typeface="+mn-lt"/>
          <a:ea typeface="+mn-ea"/>
          <a:cs typeface="+mn-cs"/>
        </a:defRPr>
      </a:lvl3pPr>
      <a:lvl4pPr marL="1371617" algn="r" defTabSz="914411" rtl="1" eaLnBrk="1" latinLnBrk="0" hangingPunct="1">
        <a:defRPr sz="1800" kern="1200">
          <a:solidFill>
            <a:schemeClr val="tx1"/>
          </a:solidFill>
          <a:latin typeface="+mn-lt"/>
          <a:ea typeface="+mn-ea"/>
          <a:cs typeface="+mn-cs"/>
        </a:defRPr>
      </a:lvl4pPr>
      <a:lvl5pPr marL="1828823" algn="r" defTabSz="914411" rtl="1" eaLnBrk="1" latinLnBrk="0" hangingPunct="1">
        <a:defRPr sz="1800" kern="1200">
          <a:solidFill>
            <a:schemeClr val="tx1"/>
          </a:solidFill>
          <a:latin typeface="+mn-lt"/>
          <a:ea typeface="+mn-ea"/>
          <a:cs typeface="+mn-cs"/>
        </a:defRPr>
      </a:lvl5pPr>
      <a:lvl6pPr marL="2286029" algn="r" defTabSz="914411" rtl="1" eaLnBrk="1" latinLnBrk="0" hangingPunct="1">
        <a:defRPr sz="1800" kern="1200">
          <a:solidFill>
            <a:schemeClr val="tx1"/>
          </a:solidFill>
          <a:latin typeface="+mn-lt"/>
          <a:ea typeface="+mn-ea"/>
          <a:cs typeface="+mn-cs"/>
        </a:defRPr>
      </a:lvl6pPr>
      <a:lvl7pPr marL="2743234" algn="r" defTabSz="914411" rtl="1" eaLnBrk="1" latinLnBrk="0" hangingPunct="1">
        <a:defRPr sz="1800" kern="1200">
          <a:solidFill>
            <a:schemeClr val="tx1"/>
          </a:solidFill>
          <a:latin typeface="+mn-lt"/>
          <a:ea typeface="+mn-ea"/>
          <a:cs typeface="+mn-cs"/>
        </a:defRPr>
      </a:lvl7pPr>
      <a:lvl8pPr marL="3200440" algn="r" defTabSz="914411" rtl="1" eaLnBrk="1" latinLnBrk="0" hangingPunct="1">
        <a:defRPr sz="1800" kern="1200">
          <a:solidFill>
            <a:schemeClr val="tx1"/>
          </a:solidFill>
          <a:latin typeface="+mn-lt"/>
          <a:ea typeface="+mn-ea"/>
          <a:cs typeface="+mn-cs"/>
        </a:defRPr>
      </a:lvl8pPr>
      <a:lvl9pPr marL="3657646" algn="r" defTabSz="91441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k.irandoc.ac.ir/Uploads/&#1570;&#1740;&#1740;&#1606;&#8204;&#1606;&#1575;&#1605;&#1607;%20&#1579;&#1576;&#1578;%20&#1608;%20&#1575;&#1588;&#1575;&#1593;&#1607;%20&#1662;&#1575;&#1585;&#1587;&#1575;%20&#1608;%20&#1589;&#1740;&#1575;&#1606;&#1578;%20&#1575;&#1586;%20&#1581;&#1602;&#1608;&#1602;%20&#1662;&#1583;&#1740;&#1583;&#1570;&#1608;&#1585;&#1575;&#1606;...%20960906.pdf" TargetMode="External"/><Relationship Id="rId2" Type="http://schemas.openxmlformats.org/officeDocument/2006/relationships/hyperlink" Target="https://tik.irandoc.ac.ir/Uploads/&#1602;&#1575;&#1606;&#1608;&#1606;%20&#1662;&#1740;&#1588;&#1711;&#1740;&#1585;&#1740;%20&#1575;&#1586;%20&#1578;&#1602;&#1604;&#1576;.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ik.irandoc.ac.ir/user/signup"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k.irandoc.ac.ir/user/signup"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ik.irandoc.ac.ir/" TargetMode="Externa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k.irandoc.ac.ir/user/login" TargetMode="Externa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ik.irandoc.ac.i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https://irandoc.ac.ir/taxonomy/term/249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ik.irandoc.ac.ir/user/signup"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5703" y="165243"/>
            <a:ext cx="11150221" cy="664751"/>
          </a:xfrm>
        </p:spPr>
        <p:txBody>
          <a:bodyPr>
            <a:normAutofit fontScale="25000" lnSpcReduction="20000"/>
          </a:bodyPr>
          <a:lstStyle/>
          <a:p>
            <a:endParaRPr lang="fa-IR" sz="800" b="1" dirty="0">
              <a:cs typeface="B Titr" panose="00000700000000000000" pitchFamily="2" charset="-78"/>
            </a:endParaRPr>
          </a:p>
          <a:p>
            <a:r>
              <a:rPr lang="fa-IR" sz="9600" b="1" dirty="0">
                <a:cs typeface="B Titr" panose="00000700000000000000" pitchFamily="2" charset="-78"/>
              </a:rPr>
              <a:t>به نام خدا</a:t>
            </a:r>
          </a:p>
          <a:p>
            <a:endParaRPr lang="fa-IR" sz="5600" b="1" dirty="0">
              <a:cs typeface="B Titr" panose="00000700000000000000" pitchFamily="2" charset="-78"/>
            </a:endParaRPr>
          </a:p>
          <a:p>
            <a:r>
              <a:rPr lang="fa-IR" sz="9600" b="1" dirty="0">
                <a:solidFill>
                  <a:srgbClr val="C00000"/>
                </a:solidFill>
                <a:cs typeface="B Titr" panose="00000700000000000000" pitchFamily="2" charset="-78"/>
              </a:rPr>
              <a:t>قابل توجه کاربران محترم (دانشجویان کارشناسی ارشد و دکتری)</a:t>
            </a:r>
          </a:p>
          <a:p>
            <a:endParaRPr lang="fa-IR" dirty="0" smtClean="0"/>
          </a:p>
          <a:p>
            <a:pPr algn="just">
              <a:lnSpc>
                <a:spcPct val="120000"/>
              </a:lnSpc>
              <a:spcBef>
                <a:spcPts val="0"/>
              </a:spcBef>
            </a:pPr>
            <a:r>
              <a:rPr lang="fa-IR" sz="9600" dirty="0">
                <a:cs typeface="B Nazanin" panose="00000400000000000000" pitchFamily="2" charset="-78"/>
              </a:rPr>
              <a:t>سامانه «همانندجو» با پشتوانه متن کامل و در حال افزایش صدها هزار عنوان از تازه‌ترین پایان‌نامه‌ها و رساله‌ها و دیگر مدارک علمی در پاسخ به خواست جامعه علمی کشور برای بهبود اخلاق علمی و حمايت از مالكيت فكري و معنوي و هم‌چنين پیش‌گیری از بدرفتاری‌های علمی راه‌اندازی شده است. همانندجویی در نوشتار پایان‌نامه‌ها و رساله‌ها و دیگر مدارک علمی، گامی در کمک به نگه‌داشت حقوق پدیدآوران و گسترش علم و فناوری و زمینه‌سازی برای دسترسی آزاد همگان به اطلاعات است. «همانندجو» با جست‌وجوی خودکار در متن کامل پایان‌نامه‌ها و رساله‌ها و دیگر مدارک علمی در ایرانداک و همچنین در وب، نوشته‌های همانند را بازیابی و اندازه‌ی همانندی و منبع اطلاعات همانند را نمایش می‌دهد. مجلس شورای اسلامی در تبصره نه قانون «</a:t>
            </a:r>
            <a:r>
              <a:rPr lang="fa-IR" sz="9600" dirty="0">
                <a:cs typeface="B Nazanin" panose="00000400000000000000" pitchFamily="2" charset="-78"/>
                <a:hlinkClick r:id="rId2"/>
              </a:rPr>
              <a:t>پیشگیری و مقابله با تقلب در تهیه آثار علمی</a:t>
            </a:r>
            <a:r>
              <a:rPr lang="fa-IR" sz="9600" dirty="0">
                <a:cs typeface="B Nazanin" panose="00000400000000000000" pitchFamily="2" charset="-78"/>
              </a:rPr>
              <a:t>» مصوب 31 مرداد 1396، کاربرد این سامانه را برای پیشنهاده‌ها (پروپوزال‌ها)، پایان‌نامه‌ها، و رساله‌ها در حوزه‌های علمیه و همچنین دانشگاه‌ها، پژوهشگاه‌ها، و مؤسسه‌های آموزش عالی، پژوهشی، و فناوری دولتی و غیردولتی کشور الزام کرده است. پیش‌تر نیز بر پایه </a:t>
            </a:r>
            <a:r>
              <a:rPr lang="fa-IR" sz="9600" dirty="0">
                <a:cs typeface="B Nazanin" panose="00000400000000000000" pitchFamily="2" charset="-78"/>
                <a:hlinkClick r:id="rId3"/>
              </a:rPr>
              <a:t>آیین‌نامه شماره ١٩٥٩٢٩ تاریخ </a:t>
            </a:r>
            <a:r>
              <a:rPr lang="fa-IR" sz="9600" dirty="0">
                <a:cs typeface="B Nazanin" panose="00000400000000000000" pitchFamily="2" charset="-78"/>
              </a:rPr>
              <a:t>1395/9/6، کاربرد همانندجو پیش از تصویب پیشنهاده و همچنین دفاع از پایان‌نامه‌ها و رساله‌ها در دانشگاه‌ها، پژوهشگاه‌ها، یا مؤسسه‌های آموزش عالی، پژوهشی، یا فناوری دولتی و غیردولتی زیر نظر وزارت علوم، تحقیقات، و فناوری الزامی شده بود. برای کاربست این سامانه، پژوهشگران و مؤسسه‌ها و نشریه‌ها و همایش‌ها می‌توانند به عضویت این سامانه در آیند و از آن پس با ورود به سامانه، نوشته‌های خود را بارگذاری و نتیجه همانندجویی را در کوتاه‌ترین زمان دریافت کنند. </a:t>
            </a:r>
          </a:p>
          <a:p>
            <a:pPr algn="just">
              <a:lnSpc>
                <a:spcPct val="120000"/>
              </a:lnSpc>
              <a:spcBef>
                <a:spcPts val="0"/>
              </a:spcBef>
            </a:pPr>
            <a:endParaRPr lang="fa-IR" sz="9600" dirty="0">
              <a:cs typeface="B Nazanin" panose="00000400000000000000" pitchFamily="2" charset="-78"/>
            </a:endParaRPr>
          </a:p>
          <a:p>
            <a:pPr algn="just">
              <a:lnSpc>
                <a:spcPct val="120000"/>
              </a:lnSpc>
              <a:spcBef>
                <a:spcPts val="0"/>
              </a:spcBef>
            </a:pPr>
            <a:endParaRPr lang="fa-IR" sz="9600" dirty="0">
              <a:cs typeface="B Nazanin" panose="00000400000000000000" pitchFamily="2" charset="-78"/>
            </a:endParaRPr>
          </a:p>
          <a:p>
            <a:endParaRPr lang="fa-IR" sz="9600" dirty="0">
              <a:cs typeface="B Nazanin" panose="00000400000000000000" pitchFamily="2" charset="-78"/>
            </a:endParaRPr>
          </a:p>
          <a:p>
            <a:endParaRPr lang="fa-IR" sz="9600" dirty="0">
              <a:cs typeface="B Nazanin" panose="00000400000000000000" pitchFamily="2" charset="-78"/>
            </a:endParaRPr>
          </a:p>
          <a:p>
            <a:endParaRPr lang="fa-IR" sz="9600" dirty="0">
              <a:cs typeface="B Nazanin" panose="00000400000000000000" pitchFamily="2" charset="-78"/>
            </a:endParaRPr>
          </a:p>
          <a:p>
            <a:endParaRPr lang="fa-IR" dirty="0"/>
          </a:p>
        </p:txBody>
      </p:sp>
    </p:spTree>
    <p:extLst>
      <p:ext uri="{BB962C8B-B14F-4D97-AF65-F5344CB8AC3E}">
        <p14:creationId xmlns:p14="http://schemas.microsoft.com/office/powerpoint/2010/main" val="2396784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نام‌نویسی - Windows Internet Explorer">
            <a:hlinkClick r:id="rId2"/>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32907"/>
            <a:ext cx="12192000" cy="6592186"/>
          </a:xfrm>
          <a:prstGeom prst="rect">
            <a:avLst/>
          </a:prstGeom>
        </p:spPr>
      </p:pic>
      <p:sp>
        <p:nvSpPr>
          <p:cNvPr id="5" name="Rounded Rectangle 4"/>
          <p:cNvSpPr/>
          <p:nvPr/>
        </p:nvSpPr>
        <p:spPr>
          <a:xfrm>
            <a:off x="344656" y="1871002"/>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5</a:t>
            </a:r>
          </a:p>
        </p:txBody>
      </p:sp>
      <p:sp>
        <p:nvSpPr>
          <p:cNvPr id="6" name="Down Arrow 5"/>
          <p:cNvSpPr/>
          <p:nvPr/>
        </p:nvSpPr>
        <p:spPr>
          <a:xfrm rot="5400000">
            <a:off x="10590628" y="5624735"/>
            <a:ext cx="281350" cy="5064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Down Arrow 6"/>
          <p:cNvSpPr/>
          <p:nvPr/>
        </p:nvSpPr>
        <p:spPr>
          <a:xfrm rot="5400000" flipV="1">
            <a:off x="8607082" y="5622390"/>
            <a:ext cx="281353" cy="51112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ight Arrow 7"/>
          <p:cNvSpPr/>
          <p:nvPr/>
        </p:nvSpPr>
        <p:spPr>
          <a:xfrm rot="1409638" flipH="1">
            <a:off x="2344114" y="5553650"/>
            <a:ext cx="2368758" cy="6486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Titr" panose="00000700000000000000" pitchFamily="2" charset="-78"/>
              </a:rPr>
              <a:t>پس از تکمیل کلید نمایید</a:t>
            </a:r>
          </a:p>
        </p:txBody>
      </p:sp>
    </p:spTree>
    <p:extLst>
      <p:ext uri="{BB962C8B-B14F-4D97-AF65-F5344CB8AC3E}">
        <p14:creationId xmlns:p14="http://schemas.microsoft.com/office/powerpoint/2010/main" val="191401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نام‌نویسی - Windows Internet Explorer">
            <a:hlinkClick r:id="rId2"/>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32907"/>
            <a:ext cx="12192000" cy="6592186"/>
          </a:xfrm>
          <a:prstGeom prst="rect">
            <a:avLst/>
          </a:prstGeom>
        </p:spPr>
      </p:pic>
      <p:sp>
        <p:nvSpPr>
          <p:cNvPr id="5" name="Rounded Rectangle 4"/>
          <p:cNvSpPr/>
          <p:nvPr/>
        </p:nvSpPr>
        <p:spPr>
          <a:xfrm>
            <a:off x="344656" y="1871002"/>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6</a:t>
            </a:r>
          </a:p>
        </p:txBody>
      </p:sp>
      <p:sp>
        <p:nvSpPr>
          <p:cNvPr id="6" name="Down Arrow 5"/>
          <p:cNvSpPr/>
          <p:nvPr/>
        </p:nvSpPr>
        <p:spPr>
          <a:xfrm rot="5400000">
            <a:off x="10365544" y="5160500"/>
            <a:ext cx="281350" cy="5064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Down Arrow 6"/>
          <p:cNvSpPr/>
          <p:nvPr/>
        </p:nvSpPr>
        <p:spPr>
          <a:xfrm rot="5400000" flipV="1">
            <a:off x="2065604" y="2206281"/>
            <a:ext cx="281353" cy="51112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ight Arrow 7"/>
          <p:cNvSpPr/>
          <p:nvPr/>
        </p:nvSpPr>
        <p:spPr>
          <a:xfrm rot="10800000" flipH="1" flipV="1">
            <a:off x="676682" y="5455918"/>
            <a:ext cx="1330307" cy="1043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a:solidFill>
                  <a:schemeClr val="tx1"/>
                </a:solidFill>
                <a:cs typeface="B Titr" panose="00000700000000000000" pitchFamily="2" charset="-78"/>
              </a:rPr>
              <a:t>پس از تکمیل کلید نمایید</a:t>
            </a:r>
          </a:p>
        </p:txBody>
      </p:sp>
    </p:spTree>
    <p:extLst>
      <p:ext uri="{BB962C8B-B14F-4D97-AF65-F5344CB8AC3E}">
        <p14:creationId xmlns:p14="http://schemas.microsoft.com/office/powerpoint/2010/main" val="1283160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سامانه همانندجو - Windows Internet Explorer">
            <a:hlinkClick r:id="rId2"/>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32907"/>
            <a:ext cx="12192000" cy="6592186"/>
          </a:xfrm>
          <a:prstGeom prst="rect">
            <a:avLst/>
          </a:prstGeom>
        </p:spPr>
      </p:pic>
      <p:sp>
        <p:nvSpPr>
          <p:cNvPr id="5" name="Rounded Rectangle 4"/>
          <p:cNvSpPr/>
          <p:nvPr/>
        </p:nvSpPr>
        <p:spPr>
          <a:xfrm>
            <a:off x="218047" y="1913205"/>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7</a:t>
            </a:r>
          </a:p>
        </p:txBody>
      </p:sp>
      <p:sp>
        <p:nvSpPr>
          <p:cNvPr id="12" name="Down Arrow 11"/>
          <p:cNvSpPr/>
          <p:nvPr/>
        </p:nvSpPr>
        <p:spPr>
          <a:xfrm rot="10800000">
            <a:off x="1989460" y="1772526"/>
            <a:ext cx="281352" cy="5064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10198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سامانه همانندجو - Windows Internet Explorer">
            <a:hlinkClick r:id="rId2"/>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26609"/>
            <a:ext cx="12192000" cy="6731391"/>
          </a:xfrm>
          <a:prstGeom prst="rect">
            <a:avLst/>
          </a:prstGeom>
        </p:spPr>
      </p:pic>
      <p:sp>
        <p:nvSpPr>
          <p:cNvPr id="5" name="Down Arrow 4"/>
          <p:cNvSpPr/>
          <p:nvPr/>
        </p:nvSpPr>
        <p:spPr>
          <a:xfrm rot="5400000">
            <a:off x="3066757" y="3246118"/>
            <a:ext cx="315403" cy="49236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fa-IR" dirty="0"/>
          </a:p>
        </p:txBody>
      </p:sp>
      <p:sp>
        <p:nvSpPr>
          <p:cNvPr id="6" name="Rounded Rectangle 5"/>
          <p:cNvSpPr/>
          <p:nvPr/>
        </p:nvSpPr>
        <p:spPr>
          <a:xfrm>
            <a:off x="218047" y="1913205"/>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8</a:t>
            </a:r>
          </a:p>
        </p:txBody>
      </p:sp>
    </p:spTree>
    <p:extLst>
      <p:ext uri="{BB962C8B-B14F-4D97-AF65-F5344CB8AC3E}">
        <p14:creationId xmlns:p14="http://schemas.microsoft.com/office/powerpoint/2010/main" val="175115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6" y="618978"/>
            <a:ext cx="11732454" cy="5416062"/>
          </a:xfrm>
        </p:spPr>
        <p:txBody>
          <a:bodyPr>
            <a:noAutofit/>
          </a:bodyPr>
          <a:lstStyle/>
          <a:p>
            <a:pPr>
              <a:lnSpc>
                <a:spcPct val="150000"/>
              </a:lnSpc>
            </a:pPr>
            <a:r>
              <a:rPr lang="fa-IR" sz="2400" b="1" dirty="0">
                <a:solidFill>
                  <a:srgbClr val="C00000"/>
                </a:solidFill>
                <a:cs typeface="B Titr" panose="00000700000000000000" pitchFamily="2" charset="-78"/>
              </a:rPr>
              <a:t>پرسش‌های همگانی</a:t>
            </a:r>
            <a:r>
              <a:rPr lang="fa-IR" sz="1900" b="1" dirty="0">
                <a:solidFill>
                  <a:srgbClr val="C00000"/>
                </a:solidFill>
                <a:cs typeface="B Titr" panose="00000700000000000000" pitchFamily="2" charset="-78"/>
              </a:rPr>
              <a:t/>
            </a:r>
            <a:br>
              <a:rPr lang="fa-IR" sz="1900" b="1" dirty="0">
                <a:solidFill>
                  <a:srgbClr val="C00000"/>
                </a:solidFill>
                <a:cs typeface="B Titr" panose="00000700000000000000" pitchFamily="2" charset="-78"/>
              </a:rPr>
            </a:br>
            <a:r>
              <a:rPr lang="fa-IR" sz="1200" b="1" dirty="0">
                <a:cs typeface="B Nazanin" panose="00000400000000000000" pitchFamily="2" charset="-78"/>
              </a:rPr>
              <a:t/>
            </a:r>
            <a:br>
              <a:rPr lang="fa-IR" sz="1200" b="1" dirty="0">
                <a:cs typeface="B Nazanin" panose="00000400000000000000" pitchFamily="2" charset="-78"/>
              </a:rPr>
            </a:br>
            <a:r>
              <a:rPr lang="fa-IR" sz="1900" b="1" dirty="0">
                <a:solidFill>
                  <a:srgbClr val="00B050"/>
                </a:solidFill>
                <a:cs typeface="B Nazanin" panose="00000400000000000000" pitchFamily="2" charset="-78"/>
              </a:rPr>
              <a:t>1-</a:t>
            </a:r>
            <a:r>
              <a:rPr lang="fa-IR" sz="1900" b="1" dirty="0">
                <a:cs typeface="B Nazanin" panose="00000400000000000000" pitchFamily="2" charset="-78"/>
              </a:rPr>
              <a:t> تفاوت سامانه همانندجو با پیشینه پژوهش چیست؟ </a:t>
            </a:r>
            <a:br>
              <a:rPr lang="fa-IR" sz="1900" b="1" dirty="0">
                <a:cs typeface="B Nazanin" panose="00000400000000000000" pitchFamily="2" charset="-78"/>
              </a:rPr>
            </a:br>
            <a:r>
              <a:rPr lang="fa-IR" sz="1900" b="1" dirty="0">
                <a:cs typeface="B Nazanin" panose="00000400000000000000" pitchFamily="2" charset="-78"/>
              </a:rPr>
              <a:t>سامانه پیشینه پژوهش برای بررسی یکتایی موضوع پایان‌نامه/ رساله و پیش از نگارش پیشنهاده (پروپوزال) آنها انجام می‌شود. ولی سامانه همانندجو پس از نگارش پیشنهاده یا پایان‌نامه/ رساله برای بررسی همانندی آنها با پیشنهاده‌ها و پایان‌نامه‌ها/ رساله‌های دیگر به‌کار می‌رود.</a:t>
            </a:r>
            <a:r>
              <a:rPr lang="fa-IR" sz="1900" dirty="0">
                <a:cs typeface="B Nazanin" panose="00000400000000000000" pitchFamily="2" charset="-78"/>
              </a:rPr>
              <a:t/>
            </a:r>
            <a:br>
              <a:rPr lang="fa-IR" sz="1900" dirty="0">
                <a:cs typeface="B Nazanin" panose="00000400000000000000" pitchFamily="2" charset="-78"/>
              </a:rPr>
            </a:br>
            <a:r>
              <a:rPr lang="fa-IR" sz="1900" b="1" dirty="0">
                <a:solidFill>
                  <a:srgbClr val="00B050"/>
                </a:solidFill>
                <a:cs typeface="B Nazanin" panose="00000400000000000000" pitchFamily="2" charset="-78"/>
              </a:rPr>
              <a:t>2- </a:t>
            </a:r>
            <a:r>
              <a:rPr lang="fa-IR" sz="1900" b="1" dirty="0">
                <a:cs typeface="B Nazanin" panose="00000400000000000000" pitchFamily="2" charset="-78"/>
              </a:rPr>
              <a:t>هزینه همانندجویی برای دانشجویان چه اندازه است؟ </a:t>
            </a:r>
            <a:br>
              <a:rPr lang="fa-IR" sz="1900" b="1" dirty="0">
                <a:cs typeface="B Nazanin" panose="00000400000000000000" pitchFamily="2" charset="-78"/>
              </a:rPr>
            </a:br>
            <a:r>
              <a:rPr lang="fa-IR" sz="1900" b="1" dirty="0">
                <a:cs typeface="B Nazanin" panose="00000400000000000000" pitchFamily="2" charset="-78"/>
              </a:rPr>
              <a:t>هزینه همانندجویی هر نوشته برای دانشجویان 15 هزار تومان است.</a:t>
            </a:r>
            <a:r>
              <a:rPr lang="fa-IR" sz="1900" dirty="0">
                <a:cs typeface="B Nazanin" panose="00000400000000000000" pitchFamily="2" charset="-78"/>
              </a:rPr>
              <a:t/>
            </a:r>
            <a:br>
              <a:rPr lang="fa-IR" sz="1900" dirty="0">
                <a:cs typeface="B Nazanin" panose="00000400000000000000" pitchFamily="2" charset="-78"/>
              </a:rPr>
            </a:br>
            <a:r>
              <a:rPr lang="fa-IR" sz="1900" b="1" dirty="0">
                <a:solidFill>
                  <a:srgbClr val="00B050"/>
                </a:solidFill>
                <a:cs typeface="B Nazanin" panose="00000400000000000000" pitchFamily="2" charset="-78"/>
              </a:rPr>
              <a:t>3- </a:t>
            </a:r>
            <a:r>
              <a:rPr lang="fa-IR" sz="1900" b="1" dirty="0">
                <a:cs typeface="B Nazanin" panose="00000400000000000000" pitchFamily="2" charset="-78"/>
              </a:rPr>
              <a:t>آیا دانشجویان می‌توانند حساب اعتباری بخرند؟ </a:t>
            </a:r>
            <a:br>
              <a:rPr lang="fa-IR" sz="1900" b="1" dirty="0">
                <a:cs typeface="B Nazanin" panose="00000400000000000000" pitchFamily="2" charset="-78"/>
              </a:rPr>
            </a:br>
            <a:r>
              <a:rPr lang="fa-IR" sz="1900" b="1" dirty="0">
                <a:cs typeface="B Nazanin" panose="00000400000000000000" pitchFamily="2" charset="-78"/>
              </a:rPr>
              <a:t>خیر. دانشجویان تنها می‌توانند با پرداخت مستقیمِ هزینه از سامانه استفاده کنند.</a:t>
            </a:r>
            <a:r>
              <a:rPr lang="fa-IR" sz="1900" dirty="0">
                <a:cs typeface="B Nazanin" panose="00000400000000000000" pitchFamily="2" charset="-78"/>
              </a:rPr>
              <a:t/>
            </a:r>
            <a:br>
              <a:rPr lang="fa-IR" sz="1900" dirty="0">
                <a:cs typeface="B Nazanin" panose="00000400000000000000" pitchFamily="2" charset="-78"/>
              </a:rPr>
            </a:br>
            <a:r>
              <a:rPr lang="fa-IR" sz="1900" b="1" dirty="0">
                <a:solidFill>
                  <a:srgbClr val="00B050"/>
                </a:solidFill>
                <a:cs typeface="B Nazanin" panose="00000400000000000000" pitchFamily="2" charset="-78"/>
              </a:rPr>
              <a:t>4- </a:t>
            </a:r>
            <a:r>
              <a:rPr lang="fa-IR" sz="1900" b="1" dirty="0">
                <a:cs typeface="B Nazanin" panose="00000400000000000000" pitchFamily="2" charset="-78"/>
              </a:rPr>
              <a:t>نتیجه همانندجویی چگونه گزارش می‌شود؟ </a:t>
            </a:r>
            <a:br>
              <a:rPr lang="fa-IR" sz="1900" b="1" dirty="0">
                <a:cs typeface="B Nazanin" panose="00000400000000000000" pitchFamily="2" charset="-78"/>
              </a:rPr>
            </a:br>
            <a:r>
              <a:rPr lang="fa-IR" sz="1900" b="1" dirty="0">
                <a:cs typeface="B Nazanin" panose="00000400000000000000" pitchFamily="2" charset="-78"/>
              </a:rPr>
              <a:t>همانندجو پس از دریافت یک نوشته، با جست‌وجوی خودکار در تمام‌متن مدارک ایرانداک، بخش‌های همانند آن نوشته را در پایان‌نامه‌ها و رساله‌ها و منابع دیگر نشان می‌دهد و با کلیک روی هر بخش، کاربر را به نشانی منابع همانند هدایت می‌کند. بخش‌های همانند یک نوشته با هر مدرک، با یک رنگ جداگانه نشان داده می‌شوند. منابع همانند نیز با همان رنگ در راست صفحه دیده و اندازه همانندی با آنها هم در همان جا و با همان رنگ نشان داده می‌شود. رنگ‌های گوناگون تنها نشان‌دهنده منابع گوناگون هستند و اندازه همانندی را نشان نمی‌دهند.</a:t>
            </a:r>
            <a:endParaRPr lang="fa-IR" sz="1900" dirty="0">
              <a:cs typeface="B Nazanin" panose="00000400000000000000" pitchFamily="2" charset="-78"/>
            </a:endParaRPr>
          </a:p>
        </p:txBody>
      </p:sp>
    </p:spTree>
    <p:extLst>
      <p:ext uri="{BB962C8B-B14F-4D97-AF65-F5344CB8AC3E}">
        <p14:creationId xmlns:p14="http://schemas.microsoft.com/office/powerpoint/2010/main" val="3478719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83" y="337624"/>
            <a:ext cx="11619913" cy="6260123"/>
          </a:xfrm>
        </p:spPr>
        <p:txBody>
          <a:bodyPr>
            <a:normAutofit/>
          </a:bodyPr>
          <a:lstStyle/>
          <a:p>
            <a:pPr marL="0" indent="0">
              <a:lnSpc>
                <a:spcPct val="150000"/>
              </a:lnSpc>
              <a:spcBef>
                <a:spcPts val="0"/>
              </a:spcBef>
              <a:buNone/>
            </a:pPr>
            <a:r>
              <a:rPr lang="fa-IR" sz="2000" b="1" dirty="0">
                <a:solidFill>
                  <a:srgbClr val="00B050"/>
                </a:solidFill>
                <a:cs typeface="B Nazanin" panose="00000400000000000000" pitchFamily="2" charset="-78"/>
              </a:rPr>
              <a:t>5- </a:t>
            </a:r>
            <a:r>
              <a:rPr lang="fa-IR" sz="2000" b="1" dirty="0">
                <a:latin typeface="+mj-lt"/>
                <a:ea typeface="+mj-ea"/>
                <a:cs typeface="B Nazanin" panose="00000400000000000000" pitchFamily="2" charset="-78"/>
              </a:rPr>
              <a:t>نام نویسی کاربران در سامانه چگونه است؟ </a:t>
            </a:r>
          </a:p>
          <a:p>
            <a:pPr marL="0" indent="0">
              <a:lnSpc>
                <a:spcPct val="150000"/>
              </a:lnSpc>
              <a:spcBef>
                <a:spcPts val="0"/>
              </a:spcBef>
              <a:buNone/>
            </a:pPr>
            <a:r>
              <a:rPr lang="fa-IR" sz="2000" b="1" dirty="0">
                <a:latin typeface="+mj-lt"/>
                <a:ea typeface="+mj-ea"/>
                <a:cs typeface="B Nazanin" panose="00000400000000000000" pitchFamily="2" charset="-78"/>
              </a:rPr>
              <a:t> </a:t>
            </a:r>
            <a:r>
              <a:rPr lang="fa-IR" sz="2000" b="1" dirty="0">
                <a:solidFill>
                  <a:srgbClr val="002060"/>
                </a:solidFill>
                <a:latin typeface="+mj-lt"/>
                <a:ea typeface="+mj-ea"/>
                <a:cs typeface="B Nazanin" panose="00000400000000000000" pitchFamily="2" charset="-78"/>
              </a:rPr>
              <a:t>کاربران می‌توانند برای نام‌نویسی به نشانی </a:t>
            </a:r>
            <a:r>
              <a:rPr lang="en-US" sz="2000" b="1" dirty="0">
                <a:solidFill>
                  <a:srgbClr val="002060"/>
                </a:solidFill>
                <a:latin typeface="+mj-lt"/>
                <a:ea typeface="+mj-ea"/>
                <a:cs typeface="B Nazanin" panose="00000400000000000000" pitchFamily="2" charset="-78"/>
              </a:rPr>
              <a:t>https://tik.irandoc.ac.ir/ </a:t>
            </a:r>
            <a:r>
              <a:rPr lang="fa-IR" sz="2000" b="1" dirty="0">
                <a:solidFill>
                  <a:srgbClr val="002060"/>
                </a:solidFill>
                <a:latin typeface="+mj-lt"/>
                <a:ea typeface="+mj-ea"/>
                <a:cs typeface="B Nazanin" panose="00000400000000000000" pitchFamily="2" charset="-78"/>
              </a:rPr>
              <a:t>بروند و در گزینه نام‌نویسی، اطلاعات خواسته شده را خود را وارد کنند. پس از نام‌نویسی یک پیوند فعال‌سازی به رایانامه ایشان فرستاده می‌شود که با کلیک روی آن، حساب کاربری فعال می‌شود.</a:t>
            </a:r>
          </a:p>
          <a:p>
            <a:pPr marL="0" indent="0">
              <a:lnSpc>
                <a:spcPct val="150000"/>
              </a:lnSpc>
              <a:spcBef>
                <a:spcPts val="0"/>
              </a:spcBef>
              <a:buNone/>
            </a:pPr>
            <a:r>
              <a:rPr lang="fa-IR" sz="2000" b="1" dirty="0">
                <a:solidFill>
                  <a:srgbClr val="00B050"/>
                </a:solidFill>
                <a:cs typeface="B Nazanin" panose="00000400000000000000" pitchFamily="2" charset="-78"/>
              </a:rPr>
              <a:t>6-</a:t>
            </a:r>
            <a:r>
              <a:rPr lang="fa-IR" sz="2000" b="1" dirty="0">
                <a:latin typeface="+mj-lt"/>
                <a:ea typeface="+mj-ea"/>
                <a:cs typeface="B Nazanin" panose="00000400000000000000" pitchFamily="2" charset="-78"/>
              </a:rPr>
              <a:t> آیا می‌توان گزارش همانندجویی را برای چند نفر فرستاد؟ </a:t>
            </a:r>
          </a:p>
          <a:p>
            <a:pPr marL="0" indent="0">
              <a:lnSpc>
                <a:spcPct val="150000"/>
              </a:lnSpc>
              <a:spcBef>
                <a:spcPts val="0"/>
              </a:spcBef>
              <a:buNone/>
            </a:pPr>
            <a:r>
              <a:rPr lang="fa-IR" sz="2000" b="1" dirty="0">
                <a:solidFill>
                  <a:srgbClr val="C00000"/>
                </a:solidFill>
                <a:latin typeface="+mj-lt"/>
                <a:ea typeface="+mj-ea"/>
                <a:cs typeface="B Nazanin" panose="00000400000000000000" pitchFamily="2" charset="-78"/>
              </a:rPr>
              <a:t>بله. </a:t>
            </a:r>
            <a:r>
              <a:rPr lang="fa-IR" sz="2000" b="1" dirty="0">
                <a:solidFill>
                  <a:srgbClr val="002060"/>
                </a:solidFill>
                <a:latin typeface="+mj-lt"/>
                <a:ea typeface="+mj-ea"/>
                <a:cs typeface="B Nazanin" panose="00000400000000000000" pitchFamily="2" charset="-78"/>
              </a:rPr>
              <a:t>برای این کار، پس از آماده شدن نتیجه همانندجویی، با کلیک گزینه «ارسال گزارش همانندجویی»، نخست رایانامه را در جعبه «ارسال به رایانامه» وارد و روی + کلیک کنید تا گزارش همانندجویی به آن رایانامه فرستاده شود.</a:t>
            </a:r>
          </a:p>
          <a:p>
            <a:pPr marL="0" indent="0">
              <a:lnSpc>
                <a:spcPct val="150000"/>
              </a:lnSpc>
              <a:spcBef>
                <a:spcPts val="0"/>
              </a:spcBef>
              <a:buNone/>
            </a:pPr>
            <a:r>
              <a:rPr lang="fa-IR" sz="2000" b="1" dirty="0">
                <a:solidFill>
                  <a:srgbClr val="00B050"/>
                </a:solidFill>
                <a:cs typeface="B Nazanin" panose="00000400000000000000" pitchFamily="2" charset="-78"/>
              </a:rPr>
              <a:t>7- </a:t>
            </a:r>
            <a:r>
              <a:rPr lang="fa-IR" sz="2000" b="1" dirty="0">
                <a:latin typeface="+mj-lt"/>
                <a:ea typeface="+mj-ea"/>
                <a:cs typeface="B Nazanin" panose="00000400000000000000" pitchFamily="2" charset="-78"/>
              </a:rPr>
              <a:t>گزارش همانندجویی برای چه کسانی فرستاده می‌شود؟ </a:t>
            </a:r>
          </a:p>
          <a:p>
            <a:pPr marL="0" indent="0">
              <a:lnSpc>
                <a:spcPct val="150000"/>
              </a:lnSpc>
              <a:spcBef>
                <a:spcPts val="0"/>
              </a:spcBef>
              <a:buNone/>
            </a:pPr>
            <a:r>
              <a:rPr lang="fa-IR" sz="2000" b="1" dirty="0">
                <a:solidFill>
                  <a:srgbClr val="002060"/>
                </a:solidFill>
                <a:latin typeface="+mj-lt"/>
                <a:ea typeface="+mj-ea"/>
                <a:cs typeface="B Nazanin" panose="00000400000000000000" pitchFamily="2" charset="-78"/>
              </a:rPr>
              <a:t>گزارش همانندجویی برای کاربری که نوشته را بارگذاری کرده و همچنین مؤسسه‌ محل تحصیل (استاد راهنما و کسان دیگری که مؤسسه تعیین کرده باشد)، ناشر نشریه، یا برگزارکننده همایش فرستاده می‌شود. </a:t>
            </a:r>
          </a:p>
          <a:p>
            <a:pPr marL="0" indent="0">
              <a:lnSpc>
                <a:spcPct val="150000"/>
              </a:lnSpc>
              <a:spcBef>
                <a:spcPts val="0"/>
              </a:spcBef>
              <a:buNone/>
            </a:pPr>
            <a:r>
              <a:rPr lang="fa-IR" sz="2000" b="1" dirty="0">
                <a:solidFill>
                  <a:srgbClr val="00B050"/>
                </a:solidFill>
                <a:cs typeface="B Nazanin" panose="00000400000000000000" pitchFamily="2" charset="-78"/>
              </a:rPr>
              <a:t>8-</a:t>
            </a:r>
            <a:r>
              <a:rPr lang="fa-IR" sz="2000" b="1" dirty="0">
                <a:latin typeface="+mj-lt"/>
                <a:ea typeface="+mj-ea"/>
                <a:cs typeface="B Nazanin" panose="00000400000000000000" pitchFamily="2" charset="-78"/>
              </a:rPr>
              <a:t> بیشینه همانندی قابل پذیرش با نوشته‌های دیگر چه اندازه است؟ </a:t>
            </a:r>
          </a:p>
          <a:p>
            <a:pPr marL="0" indent="0">
              <a:lnSpc>
                <a:spcPct val="150000"/>
              </a:lnSpc>
              <a:spcBef>
                <a:spcPts val="0"/>
              </a:spcBef>
              <a:buNone/>
            </a:pPr>
            <a:r>
              <a:rPr lang="fa-IR" sz="2000" b="1" dirty="0">
                <a:solidFill>
                  <a:srgbClr val="002060"/>
                </a:solidFill>
                <a:latin typeface="+mj-lt"/>
                <a:ea typeface="+mj-ea"/>
                <a:cs typeface="B Nazanin" panose="00000400000000000000" pitchFamily="2" charset="-78"/>
              </a:rPr>
              <a:t>تصمیم‌گیری در این زمینه بر عهده مؤسسه‌های محل تحصیل، ناشران نشریه‌ها، یا برگزارکنندگان همایش‌ها است.</a:t>
            </a:r>
          </a:p>
          <a:p>
            <a:pPr marL="0" indent="0">
              <a:lnSpc>
                <a:spcPct val="150000"/>
              </a:lnSpc>
              <a:spcBef>
                <a:spcPts val="0"/>
              </a:spcBef>
              <a:buNone/>
            </a:pPr>
            <a:r>
              <a:rPr lang="fa-IR" sz="2000" b="1" dirty="0">
                <a:solidFill>
                  <a:srgbClr val="00B050"/>
                </a:solidFill>
                <a:cs typeface="B Nazanin" panose="00000400000000000000" pitchFamily="2" charset="-78"/>
              </a:rPr>
              <a:t>9- </a:t>
            </a:r>
            <a:r>
              <a:rPr lang="fa-IR" sz="2000" b="1" dirty="0">
                <a:latin typeface="+mj-lt"/>
                <a:ea typeface="+mj-ea"/>
                <a:cs typeface="B Nazanin" panose="00000400000000000000" pitchFamily="2" charset="-78"/>
              </a:rPr>
              <a:t>برای همانندجویی، در بخش «شناسه معرف» و «رایانامه معرف» چه اطلاعاتی باید وارد شود؟ </a:t>
            </a:r>
          </a:p>
          <a:p>
            <a:pPr marL="0" indent="0">
              <a:lnSpc>
                <a:spcPct val="100000"/>
              </a:lnSpc>
              <a:spcBef>
                <a:spcPts val="0"/>
              </a:spcBef>
              <a:buNone/>
            </a:pPr>
            <a:r>
              <a:rPr lang="fa-IR" sz="2000" b="1" dirty="0">
                <a:solidFill>
                  <a:srgbClr val="002060"/>
                </a:solidFill>
                <a:latin typeface="+mj-lt"/>
                <a:ea typeface="+mj-ea"/>
                <a:cs typeface="B Nazanin" panose="00000400000000000000" pitchFamily="2" charset="-78"/>
              </a:rPr>
              <a:t>هنگامی که کاربر می‌خواهد نوشته‌ای را همانندجویی کند، از وی شناسه و رایانامه معرف (مانند استاد راهنما یا سردبیر نشریه) خواسته می‌شود. کاربر باید شناسه و رایانامه معرف را از خود او دریافت کند. شناسه پیش‌تر برای معرف فرستاده شده است.</a:t>
            </a:r>
          </a:p>
        </p:txBody>
      </p:sp>
    </p:spTree>
    <p:extLst>
      <p:ext uri="{BB962C8B-B14F-4D97-AF65-F5344CB8AC3E}">
        <p14:creationId xmlns:p14="http://schemas.microsoft.com/office/powerpoint/2010/main" val="701936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40000" contrast="40000"/>
          </a:blip>
          <a:stretch>
            <a:fillRect/>
          </a:stretch>
        </p:blipFill>
        <p:spPr>
          <a:xfrm>
            <a:off x="3580235" y="113484"/>
            <a:ext cx="4579027" cy="6631032"/>
          </a:xfrm>
          <a:prstGeom prst="rect">
            <a:avLst/>
          </a:prstGeom>
        </p:spPr>
      </p:pic>
    </p:spTree>
    <p:extLst>
      <p:ext uri="{BB962C8B-B14F-4D97-AF65-F5344CB8AC3E}">
        <p14:creationId xmlns:p14="http://schemas.microsoft.com/office/powerpoint/2010/main" val="221254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40000" contrast="40000"/>
          </a:blip>
          <a:stretch>
            <a:fillRect/>
          </a:stretch>
        </p:blipFill>
        <p:spPr>
          <a:xfrm>
            <a:off x="3422317" y="721497"/>
            <a:ext cx="5234824" cy="6033985"/>
          </a:xfrm>
          <a:prstGeom prst="rect">
            <a:avLst/>
          </a:prstGeom>
        </p:spPr>
      </p:pic>
    </p:spTree>
    <p:extLst>
      <p:ext uri="{BB962C8B-B14F-4D97-AF65-F5344CB8AC3E}">
        <p14:creationId xmlns:p14="http://schemas.microsoft.com/office/powerpoint/2010/main" val="2000749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7" y="534572"/>
            <a:ext cx="10515600" cy="5557985"/>
          </a:xfrm>
        </p:spPr>
        <p:txBody>
          <a:bodyPr/>
          <a:lstStyle/>
          <a:p>
            <a:pPr marL="0" indent="0" algn="ctr">
              <a:buNone/>
            </a:pPr>
            <a:endParaRPr lang="fa-IR" dirty="0" smtClean="0">
              <a:cs typeface="B Titr" panose="00000700000000000000" pitchFamily="2" charset="-78"/>
            </a:endParaRPr>
          </a:p>
          <a:p>
            <a:pPr marL="0" indent="0">
              <a:buNone/>
            </a:pPr>
            <a:endParaRPr lang="fa-IR" dirty="0">
              <a:cs typeface="B Titr" panose="00000700000000000000" pitchFamily="2" charset="-78"/>
            </a:endParaRPr>
          </a:p>
          <a:p>
            <a:pPr marL="0" indent="0">
              <a:buNone/>
            </a:pPr>
            <a:r>
              <a:rPr lang="fa-IR" dirty="0" smtClean="0">
                <a:solidFill>
                  <a:srgbClr val="002060"/>
                </a:solidFill>
                <a:cs typeface="B Titr" panose="00000700000000000000" pitchFamily="2" charset="-78"/>
              </a:rPr>
              <a:t>تهیه کننده : </a:t>
            </a:r>
          </a:p>
          <a:p>
            <a:pPr marL="0" indent="0" algn="ctr">
              <a:lnSpc>
                <a:spcPct val="150000"/>
              </a:lnSpc>
              <a:buNone/>
            </a:pPr>
            <a:r>
              <a:rPr lang="fa-IR" dirty="0" smtClean="0">
                <a:solidFill>
                  <a:srgbClr val="002060"/>
                </a:solidFill>
                <a:cs typeface="B Titr" panose="00000700000000000000" pitchFamily="2" charset="-78"/>
              </a:rPr>
              <a:t>مهناز عذاری اهوازی </a:t>
            </a:r>
          </a:p>
          <a:p>
            <a:pPr marL="0" indent="0" algn="ctr">
              <a:lnSpc>
                <a:spcPct val="150000"/>
              </a:lnSpc>
              <a:buNone/>
            </a:pPr>
            <a:r>
              <a:rPr lang="fa-IR" dirty="0" smtClean="0">
                <a:solidFill>
                  <a:srgbClr val="002060"/>
                </a:solidFill>
                <a:cs typeface="B Titr" panose="00000700000000000000" pitchFamily="2" charset="-78"/>
              </a:rPr>
              <a:t>دفتر تحصیلات تکمیلی دانشکده اقتصاد و علوم اجتماعی </a:t>
            </a:r>
            <a:endParaRPr lang="fa-IR" dirty="0">
              <a:solidFill>
                <a:srgbClr val="002060"/>
              </a:solidFill>
              <a:cs typeface="B Titr" panose="00000700000000000000" pitchFamily="2" charset="-78"/>
            </a:endParaRPr>
          </a:p>
          <a:p>
            <a:pPr marL="0" indent="0" algn="ctr">
              <a:buNone/>
            </a:pPr>
            <a:endParaRPr lang="fa-IR" dirty="0">
              <a:solidFill>
                <a:srgbClr val="002060"/>
              </a:solidFill>
              <a:cs typeface="B Titr" panose="00000700000000000000" pitchFamily="2" charset="-78"/>
            </a:endParaRPr>
          </a:p>
        </p:txBody>
      </p:sp>
    </p:spTree>
    <p:extLst>
      <p:ext uri="{BB962C8B-B14F-4D97-AF65-F5344CB8AC3E}">
        <p14:creationId xmlns:p14="http://schemas.microsoft.com/office/powerpoint/2010/main" val="347842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607" y="2925438"/>
            <a:ext cx="10515600" cy="1325563"/>
          </a:xfrm>
        </p:spPr>
        <p:txBody>
          <a:bodyPr>
            <a:normAutofit fontScale="90000"/>
          </a:bodyPr>
          <a:lstStyle/>
          <a:p>
            <a:pPr algn="ctr">
              <a:lnSpc>
                <a:spcPct val="200000"/>
              </a:lnSpc>
            </a:pPr>
            <a:r>
              <a:rPr lang="fa-IR" dirty="0" smtClean="0">
                <a:solidFill>
                  <a:srgbClr val="C00000"/>
                </a:solidFill>
                <a:effectLst/>
                <a:cs typeface="B Titr" panose="00000700000000000000" pitchFamily="2" charset="-78"/>
              </a:rPr>
              <a:t/>
            </a:r>
            <a:br>
              <a:rPr lang="fa-IR" dirty="0" smtClean="0">
                <a:solidFill>
                  <a:srgbClr val="C00000"/>
                </a:solidFill>
                <a:effectLst/>
                <a:cs typeface="B Titr" panose="00000700000000000000" pitchFamily="2" charset="-78"/>
              </a:rPr>
            </a:br>
            <a:r>
              <a:rPr lang="fa-IR" dirty="0" smtClean="0">
                <a:solidFill>
                  <a:srgbClr val="C00000"/>
                </a:solidFill>
                <a:effectLst/>
                <a:cs typeface="B Titr" panose="00000700000000000000" pitchFamily="2" charset="-78"/>
              </a:rPr>
              <a:t>* توجه </a:t>
            </a:r>
            <a:br>
              <a:rPr lang="fa-IR" dirty="0" smtClean="0">
                <a:solidFill>
                  <a:srgbClr val="C00000"/>
                </a:solidFill>
                <a:effectLst/>
                <a:cs typeface="B Titr" panose="00000700000000000000" pitchFamily="2" charset="-78"/>
              </a:rPr>
            </a:br>
            <a:r>
              <a:rPr lang="fa-IR" sz="100" dirty="0"/>
              <a:t/>
            </a:r>
            <a:br>
              <a:rPr lang="fa-IR" sz="100" dirty="0"/>
            </a:br>
            <a:r>
              <a:rPr lang="fa-IR" sz="3300" dirty="0">
                <a:latin typeface="+mn-lt"/>
                <a:ea typeface="+mn-ea"/>
                <a:cs typeface="B Titr" panose="00000700000000000000" pitchFamily="2" charset="-78"/>
              </a:rPr>
              <a:t>دانشجویان تحصیلات تکمیلی موظفند در مراحل اولیه ارائه پروپزال در گروه مربوطه وارد سامانه همانند جو شده  و به وسیله شناسه استاد راهنما  اقدام به ثبت نام و فایل  پروپزال را بارگذاری نمایند .</a:t>
            </a:r>
            <a:br>
              <a:rPr lang="fa-IR" sz="3300" dirty="0">
                <a:latin typeface="+mn-lt"/>
                <a:ea typeface="+mn-ea"/>
                <a:cs typeface="B Titr" panose="00000700000000000000" pitchFamily="2" charset="-78"/>
              </a:rPr>
            </a:br>
            <a:r>
              <a:rPr lang="fa-IR" sz="3300" dirty="0">
                <a:latin typeface="+mn-lt"/>
                <a:ea typeface="+mn-ea"/>
                <a:cs typeface="B Titr" panose="00000700000000000000" pitchFamily="2" charset="-78"/>
              </a:rPr>
              <a:t>در زمان دفاع از رساله فایل پایان نامه (قبل و بعد) را در سامانه همانند جو بارگذاری و به ثبت برسانند. </a:t>
            </a:r>
            <a:r>
              <a:rPr lang="fa-IR" dirty="0" smtClean="0"/>
              <a:t/>
            </a:r>
            <a:br>
              <a:rPr lang="fa-IR" dirty="0" smtClean="0"/>
            </a:br>
            <a:r>
              <a:rPr lang="fa-IR" dirty="0"/>
              <a:t/>
            </a:r>
            <a:br>
              <a:rPr lang="fa-IR" dirty="0"/>
            </a:br>
            <a:endParaRPr lang="fa-IR" dirty="0"/>
          </a:p>
        </p:txBody>
      </p:sp>
    </p:spTree>
    <p:extLst>
      <p:ext uri="{BB962C8B-B14F-4D97-AF65-F5344CB8AC3E}">
        <p14:creationId xmlns:p14="http://schemas.microsoft.com/office/powerpoint/2010/main" val="3631961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87902" y="506443"/>
            <a:ext cx="10016196" cy="1195753"/>
          </a:xfrm>
        </p:spPr>
        <p:txBody>
          <a:bodyPr>
            <a:noAutofit/>
          </a:bodyPr>
          <a:lstStyle/>
          <a:p>
            <a:pPr>
              <a:lnSpc>
                <a:spcPct val="150000"/>
              </a:lnSpc>
            </a:pPr>
            <a:r>
              <a:rPr lang="fa-IR" sz="2400" b="1" dirty="0">
                <a:solidFill>
                  <a:srgbClr val="C00000"/>
                </a:solidFill>
                <a:cs typeface="B Titr" panose="00000700000000000000" pitchFamily="2" charset="-78"/>
              </a:rPr>
              <a:t>خواهشمند است کلیه مراحل را با دقت تکمیل نموده و در صورت راهنمایی با کارشناس تحصیلات تکمیلی دانشکده تماس و هماهنگی های لازم را بنمایید</a:t>
            </a:r>
          </a:p>
        </p:txBody>
      </p:sp>
      <p:sp>
        <p:nvSpPr>
          <p:cNvPr id="3" name="Content Placeholder 2"/>
          <p:cNvSpPr>
            <a:spLocks noGrp="1"/>
          </p:cNvSpPr>
          <p:nvPr>
            <p:ph type="subTitle" idx="1"/>
          </p:nvPr>
        </p:nvSpPr>
        <p:spPr>
          <a:xfrm>
            <a:off x="1524000" y="1828802"/>
            <a:ext cx="9144000" cy="4614204"/>
          </a:xfrm>
        </p:spPr>
        <p:txBody>
          <a:bodyPr>
            <a:normAutofit/>
          </a:bodyPr>
          <a:lstStyle/>
          <a:p>
            <a:endParaRPr lang="fa-IR" dirty="0"/>
          </a:p>
          <a:p>
            <a:pPr algn="r"/>
            <a:r>
              <a:rPr lang="fa-IR" sz="2800" dirty="0">
                <a:cs typeface="B Titr" panose="00000700000000000000" pitchFamily="2" charset="-78"/>
              </a:rPr>
              <a:t>مراحل استفاده از سامانه همانند جو</a:t>
            </a:r>
          </a:p>
          <a:p>
            <a:endParaRPr lang="fa-IR" dirty="0" smtClean="0">
              <a:cs typeface="B Titr" panose="00000700000000000000" pitchFamily="2" charset="-78"/>
            </a:endParaRPr>
          </a:p>
          <a:p>
            <a:r>
              <a:rPr lang="fa-IR" sz="3200" dirty="0">
                <a:solidFill>
                  <a:srgbClr val="C00000"/>
                </a:solidFill>
              </a:rPr>
              <a:t>  1- </a:t>
            </a:r>
            <a:r>
              <a:rPr lang="fa-IR" sz="3200" dirty="0"/>
              <a:t>وارد سایت </a:t>
            </a:r>
            <a:r>
              <a:rPr lang="en-US" sz="3200" dirty="0">
                <a:hlinkClick r:id="rId2"/>
              </a:rPr>
              <a:t>https://tik.irandoc.ac.ir/</a:t>
            </a:r>
            <a:r>
              <a:rPr lang="fa-IR" sz="3200" dirty="0"/>
              <a:t> بشوید </a:t>
            </a:r>
          </a:p>
          <a:p>
            <a:r>
              <a:rPr lang="fa-IR" sz="3200" dirty="0">
                <a:solidFill>
                  <a:srgbClr val="C00000"/>
                </a:solidFill>
              </a:rPr>
              <a:t>2- </a:t>
            </a:r>
            <a:r>
              <a:rPr lang="fa-IR" sz="3200" dirty="0"/>
              <a:t>در منوی بالا بخش سامانه ها را انتخاب نمایید.     </a:t>
            </a:r>
          </a:p>
          <a:p>
            <a:r>
              <a:rPr lang="fa-IR" sz="3200" dirty="0">
                <a:solidFill>
                  <a:srgbClr val="C00000"/>
                </a:solidFill>
              </a:rPr>
              <a:t>   3- </a:t>
            </a:r>
            <a:r>
              <a:rPr lang="fa-IR" sz="3200" dirty="0"/>
              <a:t>سامانه همانند جو را انتخاب و وارد سامانه بشوید.</a:t>
            </a:r>
          </a:p>
          <a:p>
            <a:endParaRPr lang="fa-IR" dirty="0" smtClean="0"/>
          </a:p>
          <a:p>
            <a:r>
              <a:rPr lang="fa-IR" sz="3200" dirty="0">
                <a:solidFill>
                  <a:srgbClr val="FF0000"/>
                </a:solidFill>
                <a:cs typeface="B Homa" panose="00000400000000000000" pitchFamily="2" charset="-78"/>
              </a:rPr>
              <a:t>( لطف به مطالب مندرج دقت فرمایید)</a:t>
            </a:r>
          </a:p>
        </p:txBody>
      </p:sp>
    </p:spTree>
    <p:extLst>
      <p:ext uri="{BB962C8B-B14F-4D97-AF65-F5344CB8AC3E}">
        <p14:creationId xmlns:p14="http://schemas.microsoft.com/office/powerpoint/2010/main" val="286005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سامانه همانندجو | پژوهشگاه علوم و فناوری اطلاعات ایران | ایرانداک - Windows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907"/>
            <a:ext cx="12192000" cy="6592186"/>
          </a:xfrm>
          <a:prstGeom prst="rect">
            <a:avLst/>
          </a:prstGeom>
        </p:spPr>
      </p:pic>
      <p:sp>
        <p:nvSpPr>
          <p:cNvPr id="5" name="Down Arrow 4"/>
          <p:cNvSpPr/>
          <p:nvPr/>
        </p:nvSpPr>
        <p:spPr>
          <a:xfrm rot="10800000">
            <a:off x="5190979" y="1589649"/>
            <a:ext cx="393895" cy="7174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98474" y="1589648"/>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1</a:t>
            </a:r>
          </a:p>
        </p:txBody>
      </p:sp>
    </p:spTree>
    <p:extLst>
      <p:ext uri="{BB962C8B-B14F-4D97-AF65-F5344CB8AC3E}">
        <p14:creationId xmlns:p14="http://schemas.microsoft.com/office/powerpoint/2010/main" val="3040932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448972" y="787790"/>
            <a:ext cx="10537640" cy="5190979"/>
          </a:xfrm>
          <a:prstGeom prst="rect">
            <a:avLst/>
          </a:prstGeom>
        </p:spPr>
      </p:pic>
      <p:sp>
        <p:nvSpPr>
          <p:cNvPr id="6" name="Down Arrow 5"/>
          <p:cNvSpPr/>
          <p:nvPr/>
        </p:nvSpPr>
        <p:spPr>
          <a:xfrm rot="10800000">
            <a:off x="3910818" y="1477108"/>
            <a:ext cx="393895" cy="7174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Down Arrow 6"/>
          <p:cNvSpPr/>
          <p:nvPr/>
        </p:nvSpPr>
        <p:spPr>
          <a:xfrm rot="16200000">
            <a:off x="8947055" y="3221499"/>
            <a:ext cx="393895" cy="7174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186051" y="337623"/>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2</a:t>
            </a:r>
          </a:p>
        </p:txBody>
      </p:sp>
    </p:spTree>
    <p:extLst>
      <p:ext uri="{BB962C8B-B14F-4D97-AF65-F5344CB8AC3E}">
        <p14:creationId xmlns:p14="http://schemas.microsoft.com/office/powerpoint/2010/main" val="2944909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4901" y="677784"/>
            <a:ext cx="9819250" cy="646331"/>
          </a:xfrm>
          <a:prstGeom prst="rect">
            <a:avLst/>
          </a:prstGeom>
        </p:spPr>
        <p:txBody>
          <a:bodyPr wrap="square">
            <a:spAutoFit/>
          </a:bodyPr>
          <a:lstStyle/>
          <a:p>
            <a:r>
              <a:rPr lang="fa-IR" sz="2800" dirty="0">
                <a:solidFill>
                  <a:srgbClr val="C00000"/>
                </a:solidFill>
                <a:cs typeface="B Titr" panose="00000700000000000000" pitchFamily="2" charset="-78"/>
              </a:rPr>
              <a:t>*</a:t>
            </a:r>
            <a:r>
              <a:rPr lang="fa-IR" sz="2800" dirty="0">
                <a:cs typeface="B Titr" panose="00000700000000000000" pitchFamily="2" charset="-78"/>
              </a:rPr>
              <a:t> از قسمت منوهای بالا سمت چپ مانیتور بخش </a:t>
            </a:r>
            <a:r>
              <a:rPr lang="fa-IR" sz="3600" dirty="0">
                <a:solidFill>
                  <a:srgbClr val="C00000"/>
                </a:solidFill>
                <a:cs typeface="B Titr" panose="00000700000000000000" pitchFamily="2" charset="-78"/>
              </a:rPr>
              <a:t>نام نویسی </a:t>
            </a:r>
            <a:r>
              <a:rPr lang="fa-IR" sz="2800" dirty="0">
                <a:cs typeface="B Titr" panose="00000700000000000000" pitchFamily="2" charset="-78"/>
              </a:rPr>
              <a:t>را کلیک کنید.</a:t>
            </a:r>
            <a:endParaRPr lang="fa-IR" dirty="0"/>
          </a:p>
        </p:txBody>
      </p:sp>
      <p:sp>
        <p:nvSpPr>
          <p:cNvPr id="5" name="Rectangle 4"/>
          <p:cNvSpPr/>
          <p:nvPr/>
        </p:nvSpPr>
        <p:spPr>
          <a:xfrm>
            <a:off x="1069146" y="1725937"/>
            <a:ext cx="10030264" cy="4462760"/>
          </a:xfrm>
          <a:prstGeom prst="rect">
            <a:avLst/>
          </a:prstGeom>
        </p:spPr>
        <p:txBody>
          <a:bodyPr wrap="square">
            <a:spAutoFit/>
          </a:bodyPr>
          <a:lstStyle/>
          <a:p>
            <a:r>
              <a:rPr lang="fa-IR" sz="3200" b="1" dirty="0">
                <a:cs typeface="B Nazanin" panose="00000400000000000000" pitchFamily="2" charset="-78"/>
              </a:rPr>
              <a:t>کاربر گرامی!</a:t>
            </a:r>
          </a:p>
          <a:p>
            <a:r>
              <a:rPr lang="fa-IR" sz="2000" b="1" dirty="0">
                <a:cs typeface="B Titr" panose="00000700000000000000" pitchFamily="2" charset="-78"/>
              </a:rPr>
              <a:t/>
            </a:r>
            <a:br>
              <a:rPr lang="fa-IR" sz="2000" b="1" dirty="0">
                <a:cs typeface="B Titr" panose="00000700000000000000" pitchFamily="2" charset="-78"/>
              </a:rPr>
            </a:br>
            <a:r>
              <a:rPr lang="fa-IR" sz="2000" b="1" dirty="0">
                <a:cs typeface="B Titr" panose="00000700000000000000" pitchFamily="2" charset="-78"/>
              </a:rPr>
              <a:t>خواهشمند است پیش از پر کردن کاربرگ نام‌نویسی توجه فرمایید </a:t>
            </a:r>
          </a:p>
          <a:p>
            <a:endParaRPr lang="fa-IR" sz="2000" b="1" dirty="0">
              <a:cs typeface="B Titr" panose="00000700000000000000" pitchFamily="2" charset="-78"/>
            </a:endParaRPr>
          </a:p>
          <a:p>
            <a:r>
              <a:rPr lang="fa-IR" sz="2800" dirty="0">
                <a:cs typeface="B Nazanin" panose="00000400000000000000" pitchFamily="2" charset="-78"/>
              </a:rPr>
              <a:t>اطلاعاتی که وارد می‌کنید، اطلاعات هویتی شماست، بنابراین آنها را کامل و درست وارد کنید. </a:t>
            </a:r>
            <a:br>
              <a:rPr lang="fa-IR" sz="2800" dirty="0">
                <a:cs typeface="B Nazanin" panose="00000400000000000000" pitchFamily="2" charset="-78"/>
              </a:rPr>
            </a:br>
            <a:r>
              <a:rPr lang="fa-IR" sz="2800" dirty="0">
                <a:cs typeface="B Nazanin" panose="00000400000000000000" pitchFamily="2" charset="-78"/>
              </a:rPr>
              <a:t>اطلاعات هویتی (مانند شماره ملی)، شماره تلفن همراه و رایانامه (ایمیل) دیگران را به کار نبرید.</a:t>
            </a:r>
            <a:br>
              <a:rPr lang="fa-IR" sz="2800" dirty="0">
                <a:cs typeface="B Nazanin" panose="00000400000000000000" pitchFamily="2" charset="-78"/>
              </a:rPr>
            </a:br>
            <a:r>
              <a:rPr lang="fa-IR" sz="2800" dirty="0">
                <a:cs typeface="B Nazanin" panose="00000400000000000000" pitchFamily="2" charset="-78"/>
              </a:rPr>
              <a:t>شماره ملی و رایانامه (ایمیل) را نمی‌توان ویرایش کرد، پس در وارد کردن آنها دقت کنید.</a:t>
            </a:r>
          </a:p>
          <a:p>
            <a:endParaRPr lang="fa-IR" sz="1600" dirty="0">
              <a:cs typeface="B Nazanin" panose="00000400000000000000" pitchFamily="2" charset="-78"/>
            </a:endParaRPr>
          </a:p>
          <a:p>
            <a:r>
              <a:rPr lang="fa-IR" sz="2800" dirty="0">
                <a:cs typeface="B Nazanin" panose="00000400000000000000" pitchFamily="2" charset="-78"/>
              </a:rPr>
              <a:t>در آخرکلید </a:t>
            </a:r>
            <a:r>
              <a:rPr lang="fa-IR" sz="3600" dirty="0">
                <a:solidFill>
                  <a:srgbClr val="C00000"/>
                </a:solidFill>
                <a:cs typeface="B Nazanin" panose="00000400000000000000" pitchFamily="2" charset="-78"/>
              </a:rPr>
              <a:t>گام بعد </a:t>
            </a:r>
            <a:r>
              <a:rPr lang="fa-IR" sz="2800" dirty="0">
                <a:cs typeface="B Nazanin" panose="00000400000000000000" pitchFamily="2" charset="-78"/>
              </a:rPr>
              <a:t>را زده تا به مرحله بعد راهنمایی شوید.  </a:t>
            </a:r>
          </a:p>
        </p:txBody>
      </p:sp>
    </p:spTree>
    <p:extLst>
      <p:ext uri="{BB962C8B-B14F-4D97-AF65-F5344CB8AC3E}">
        <p14:creationId xmlns:p14="http://schemas.microsoft.com/office/powerpoint/2010/main" val="2408191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20000" contrast="20000"/>
          </a:blip>
          <a:stretch>
            <a:fillRect/>
          </a:stretch>
        </p:blipFill>
        <p:spPr>
          <a:xfrm>
            <a:off x="829994" y="188444"/>
            <a:ext cx="10904139" cy="6493710"/>
          </a:xfrm>
          <a:prstGeom prst="rect">
            <a:avLst/>
          </a:prstGeom>
        </p:spPr>
      </p:pic>
      <p:sp>
        <p:nvSpPr>
          <p:cNvPr id="3" name="Rounded Rectangle 2"/>
          <p:cNvSpPr/>
          <p:nvPr/>
        </p:nvSpPr>
        <p:spPr>
          <a:xfrm>
            <a:off x="56268" y="1730326"/>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3</a:t>
            </a:r>
          </a:p>
        </p:txBody>
      </p:sp>
    </p:spTree>
    <p:extLst>
      <p:ext uri="{BB962C8B-B14F-4D97-AF65-F5344CB8AC3E}">
        <p14:creationId xmlns:p14="http://schemas.microsoft.com/office/powerpoint/2010/main" val="36284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نام‌نویسی - Windows Internet Explorer">
            <a:hlinkClick r:id="rId2"/>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9489" y="308181"/>
            <a:ext cx="11648049" cy="6298073"/>
          </a:xfrm>
          <a:prstGeom prst="rect">
            <a:avLst/>
          </a:prstGeom>
        </p:spPr>
      </p:pic>
      <p:sp>
        <p:nvSpPr>
          <p:cNvPr id="27" name="Down Arrow 26"/>
          <p:cNvSpPr/>
          <p:nvPr/>
        </p:nvSpPr>
        <p:spPr>
          <a:xfrm rot="10800000">
            <a:off x="2636573" y="1814731"/>
            <a:ext cx="281352" cy="5064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Down Arrow 28"/>
          <p:cNvSpPr/>
          <p:nvPr/>
        </p:nvSpPr>
        <p:spPr>
          <a:xfrm rot="5400000">
            <a:off x="10309274" y="5821682"/>
            <a:ext cx="281350" cy="5064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Down Arrow 30"/>
          <p:cNvSpPr/>
          <p:nvPr/>
        </p:nvSpPr>
        <p:spPr>
          <a:xfrm rot="5400000" flipV="1">
            <a:off x="8325728" y="5819337"/>
            <a:ext cx="281353" cy="51112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Right Arrow 31"/>
          <p:cNvSpPr/>
          <p:nvPr/>
        </p:nvSpPr>
        <p:spPr>
          <a:xfrm rot="1409638" flipH="1">
            <a:off x="2949027" y="5641236"/>
            <a:ext cx="2368758" cy="6486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Titr" panose="00000700000000000000" pitchFamily="2" charset="-78"/>
              </a:rPr>
              <a:t>پس از تکمیل کلید نمایید</a:t>
            </a:r>
          </a:p>
        </p:txBody>
      </p:sp>
      <p:sp>
        <p:nvSpPr>
          <p:cNvPr id="33" name="Rounded Rectangle 32"/>
          <p:cNvSpPr/>
          <p:nvPr/>
        </p:nvSpPr>
        <p:spPr>
          <a:xfrm>
            <a:off x="344656" y="1871002"/>
            <a:ext cx="1069145" cy="9003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Homa" panose="00000400000000000000" pitchFamily="2" charset="-78"/>
              </a:rPr>
              <a:t>تصویر شماره 4</a:t>
            </a:r>
          </a:p>
        </p:txBody>
      </p:sp>
    </p:spTree>
    <p:extLst>
      <p:ext uri="{BB962C8B-B14F-4D97-AF65-F5344CB8AC3E}">
        <p14:creationId xmlns:p14="http://schemas.microsoft.com/office/powerpoint/2010/main" val="217060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65" y="506436"/>
            <a:ext cx="10515600" cy="5528604"/>
          </a:xfrm>
        </p:spPr>
        <p:txBody>
          <a:bodyPr>
            <a:noAutofit/>
          </a:bodyPr>
          <a:lstStyle/>
          <a:p>
            <a:pPr marL="0" indent="0">
              <a:lnSpc>
                <a:spcPct val="150000"/>
              </a:lnSpc>
              <a:spcBef>
                <a:spcPts val="0"/>
              </a:spcBef>
              <a:buNone/>
            </a:pPr>
            <a:r>
              <a:rPr lang="fa-IR" sz="3200" dirty="0">
                <a:solidFill>
                  <a:srgbClr val="C00000"/>
                </a:solidFill>
                <a:cs typeface="B Titr" panose="00000700000000000000" pitchFamily="2" charset="-78"/>
              </a:rPr>
              <a:t>* توجه </a:t>
            </a:r>
          </a:p>
          <a:p>
            <a:pPr marL="0" indent="0">
              <a:lnSpc>
                <a:spcPct val="150000"/>
              </a:lnSpc>
              <a:spcBef>
                <a:spcPts val="0"/>
              </a:spcBef>
              <a:buNone/>
            </a:pPr>
            <a:endParaRPr lang="fa-IR" sz="1200" dirty="0">
              <a:solidFill>
                <a:srgbClr val="C00000"/>
              </a:solidFill>
              <a:cs typeface="B Titr" panose="00000700000000000000" pitchFamily="2" charset="-78"/>
            </a:endParaRPr>
          </a:p>
          <a:p>
            <a:pPr marL="0" indent="0" algn="ctr">
              <a:lnSpc>
                <a:spcPct val="150000"/>
              </a:lnSpc>
              <a:spcBef>
                <a:spcPts val="0"/>
              </a:spcBef>
              <a:buNone/>
            </a:pPr>
            <a:r>
              <a:rPr lang="fa-IR" sz="3000" dirty="0">
                <a:cs typeface="B Titr" panose="00000700000000000000" pitchFamily="2" charset="-78"/>
              </a:rPr>
              <a:t>همه کاربران (دانشجو، پژوهشگر، و...) پیش از کاربرد همانندجو، باید روی منوی «نام‌نویسی» که در تصویر شماره </a:t>
            </a:r>
            <a:r>
              <a:rPr lang="fa-IR" sz="3000" dirty="0">
                <a:solidFill>
                  <a:srgbClr val="C00000"/>
                </a:solidFill>
                <a:cs typeface="B Titr" panose="00000700000000000000" pitchFamily="2" charset="-78"/>
              </a:rPr>
              <a:t>3</a:t>
            </a:r>
            <a:r>
              <a:rPr lang="fa-IR" sz="3000" dirty="0">
                <a:cs typeface="B Titr" panose="00000700000000000000" pitchFamily="2" charset="-78"/>
              </a:rPr>
              <a:t> دیده می‌شود، کلیک و نام‌نویسی کنند. پس از نام‌نویسی، پیوند فعال‌سازی حساب کاربری به رایانامه کاربر فرستاده می‌شود که با کلیک روی آن، نام‌نویسی به سرانجام می‌رسد و حساب کاربری فعال می‌شود. سپس مانند تصویر شماره  </a:t>
            </a:r>
            <a:r>
              <a:rPr lang="fa-IR" sz="3000" dirty="0">
                <a:solidFill>
                  <a:srgbClr val="C00000"/>
                </a:solidFill>
                <a:cs typeface="B Titr" panose="00000700000000000000" pitchFamily="2" charset="-78"/>
              </a:rPr>
              <a:t>8 </a:t>
            </a:r>
            <a:r>
              <a:rPr lang="fa-IR" sz="3000" dirty="0">
                <a:cs typeface="B Titr" panose="00000700000000000000" pitchFamily="2" charset="-78"/>
              </a:rPr>
              <a:t>کاربر می‌تواند با رایانامه و گذرواژه خود وارد سامانه شود و از خدمات آن بهره ببرد.</a:t>
            </a:r>
          </a:p>
        </p:txBody>
      </p:sp>
    </p:spTree>
    <p:extLst>
      <p:ext uri="{BB962C8B-B14F-4D97-AF65-F5344CB8AC3E}">
        <p14:creationId xmlns:p14="http://schemas.microsoft.com/office/powerpoint/2010/main" val="840670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780</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 Homa</vt:lpstr>
      <vt:lpstr>B Nazanin</vt:lpstr>
      <vt:lpstr>B Titr</vt:lpstr>
      <vt:lpstr>Calibri</vt:lpstr>
      <vt:lpstr>Calibri Light</vt:lpstr>
      <vt:lpstr>Times New Roman</vt:lpstr>
      <vt:lpstr>Office Theme</vt:lpstr>
      <vt:lpstr>PowerPoint Presentation</vt:lpstr>
      <vt:lpstr> * توجه   دانشجویان تحصیلات تکمیلی موظفند در مراحل اولیه ارائه پروپزال در گروه مربوطه وارد سامانه همانند جو شده  و به وسیله شناسه استاد راهنما  اقدام به ثبت نام و فایل  پروپزال را بارگذاری نمایند . در زمان دفاع از رساله فایل پایان نامه (قبل و بعد) را در سامانه همانند جو بارگذاری و به ثبت برسانند.   </vt:lpstr>
      <vt:lpstr>خواهشمند است کلیه مراحل را با دقت تکمیل نموده و در صورت راهنمایی با کارشناس تحصیلات تکمیلی دانشکده تماس و هماهنگی های لازم را بنمایید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پرسش‌های همگانی  1- تفاوت سامانه همانندجو با پیشینه پژوهش چیست؟  سامانه پیشینه پژوهش برای بررسی یکتایی موضوع پایان‌نامه/ رساله و پیش از نگارش پیشنهاده (پروپوزال) آنها انجام می‌شود. ولی سامانه همانندجو پس از نگارش پیشنهاده یا پایان‌نامه/ رساله برای بررسی همانندی آنها با پیشنهاده‌ها و پایان‌نامه‌ها/ رساله‌های دیگر به‌کار می‌رود. 2- هزینه همانندجویی برای دانشجویان چه اندازه است؟  هزینه همانندجویی هر نوشته برای دانشجویان 15 هزار تومان است. 3- آیا دانشجویان می‌توانند حساب اعتباری بخرند؟  خیر. دانشجویان تنها می‌توانند با پرداخت مستقیمِ هزینه از سامانه استفاده کنند. 4- نتیجه همانندجویی چگونه گزارش می‌شود؟  همانندجو پس از دریافت یک نوشته، با جست‌وجوی خودکار در تمام‌متن مدارک ایرانداک، بخش‌های همانند آن نوشته را در پایان‌نامه‌ها و رساله‌ها و منابع دیگر نشان می‌دهد و با کلیک روی هر بخش، کاربر را به نشانی منابع همانند هدایت می‌کند. بخش‌های همانند یک نوشته با هر مدرک، با یک رنگ جداگانه نشان داده می‌شوند. منابع همانند نیز با همان رنگ در راست صفحه دیده و اندازه همانندی با آنها هم در همان جا و با همان رنگ نشان داده می‌شود. رنگ‌های گوناگون تنها نشان‌دهنده منابع گوناگون هستند و اندازه همانندی را نشان نمی‌دهند.</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MHD</dc:creator>
  <cp:lastModifiedBy>MHD</cp:lastModifiedBy>
  <cp:revision>26</cp:revision>
  <dcterms:created xsi:type="dcterms:W3CDTF">2020-06-30T12:36:27Z</dcterms:created>
  <dcterms:modified xsi:type="dcterms:W3CDTF">2020-07-01T19:36:35Z</dcterms:modified>
</cp:coreProperties>
</file>